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3" r:id="rId2"/>
    <p:sldId id="264" r:id="rId3"/>
    <p:sldId id="267" r:id="rId4"/>
    <p:sldId id="290" r:id="rId5"/>
    <p:sldId id="273" r:id="rId6"/>
    <p:sldId id="274" r:id="rId7"/>
    <p:sldId id="275" r:id="rId8"/>
    <p:sldId id="277" r:id="rId9"/>
    <p:sldId id="278" r:id="rId10"/>
    <p:sldId id="269" r:id="rId11"/>
    <p:sldId id="268" r:id="rId12"/>
    <p:sldId id="270" r:id="rId13"/>
    <p:sldId id="271" r:id="rId14"/>
    <p:sldId id="272" r:id="rId15"/>
    <p:sldId id="279" r:id="rId16"/>
    <p:sldId id="280" r:id="rId17"/>
    <p:sldId id="281" r:id="rId18"/>
    <p:sldId id="282" r:id="rId19"/>
    <p:sldId id="291" r:id="rId20"/>
    <p:sldId id="292" r:id="rId21"/>
    <p:sldId id="295" r:id="rId22"/>
    <p:sldId id="293" r:id="rId23"/>
    <p:sldId id="283" r:id="rId24"/>
    <p:sldId id="296" r:id="rId25"/>
    <p:sldId id="284" r:id="rId26"/>
    <p:sldId id="285" r:id="rId27"/>
    <p:sldId id="287" r:id="rId28"/>
    <p:sldId id="286" r:id="rId29"/>
    <p:sldId id="288" r:id="rId30"/>
    <p:sldId id="289" r:id="rId31"/>
    <p:sldId id="266" r:id="rId32"/>
    <p:sldId id="26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20D"/>
    <a:srgbClr val="FFFFFE"/>
    <a:srgbClr val="6F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48" autoAdjust="0"/>
  </p:normalViewPr>
  <p:slideViewPr>
    <p:cSldViewPr>
      <p:cViewPr varScale="1">
        <p:scale>
          <a:sx n="94" d="100"/>
          <a:sy n="94" d="100"/>
        </p:scale>
        <p:origin x="104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BEC-116E-41E5-B7FF-E8281C7B7668}" type="datetimeFigureOut">
              <a:rPr lang="en-US" smtClean="0"/>
              <a:t>19-Oct-22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A748-3B1E-4294-963F-7A451971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The rate at which new emerging infectious diseases (EIDs) appear is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6200" y="2190750"/>
            <a:ext cx="92964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266950"/>
            <a:ext cx="8229600" cy="493777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60727"/>
            <a:ext cx="8229600" cy="192023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DIN Alternate" panose="020B0500000000000000" pitchFamily="34" charset="77"/>
              </a:defRPr>
            </a:lvl1pPr>
            <a:lvl2pPr marL="457200" indent="0">
              <a:buNone/>
              <a:defRPr/>
            </a:lvl2pPr>
            <a:lvl3pPr marL="914400" indent="0" algn="ctr">
              <a:buNone/>
              <a:defRPr sz="1600" baseline="0"/>
            </a:lvl3pPr>
          </a:lstStyle>
          <a:p>
            <a:pPr lvl="0"/>
            <a:r>
              <a:rPr lang="en-US" dirty="0"/>
              <a:t>First, Last Name, Department of Computer Science</a:t>
            </a:r>
          </a:p>
        </p:txBody>
      </p:sp>
      <p:pic>
        <p:nvPicPr>
          <p:cNvPr id="12" name="Picture 11" descr="UMD_primary_mark_vertic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080128"/>
            <a:ext cx="2209800" cy="10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6DC7F80-B2D0-7B40-B09B-A2E4CE28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A617F7-ABEA-FD44-AEB2-00D1F383E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BF908E-4A1F-B24B-AE61-32EBFEC2A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D_primary_mark_vertical_white_black_ty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2114550"/>
            <a:ext cx="3114081" cy="144621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43350"/>
            <a:ext cx="9144000" cy="1200150"/>
          </a:xfrm>
        </p:spPr>
        <p:txBody>
          <a:bodyPr anchor="ctr"/>
          <a:lstStyle>
            <a:lvl1pPr algn="ctr">
              <a:defRPr sz="1300" b="1">
                <a:solidFill>
                  <a:schemeClr val="bg2"/>
                </a:solidFill>
              </a:defRPr>
            </a:lvl1pPr>
          </a:lstStyle>
          <a:p>
            <a:r>
              <a:rPr lang="en-US" sz="1000" dirty="0"/>
              <a:t>CONTACT INFORMATION</a:t>
            </a:r>
          </a:p>
          <a:p>
            <a:r>
              <a:rPr lang="en-US" b="0" dirty="0"/>
              <a:t>First and Last Name</a:t>
            </a:r>
          </a:p>
          <a:p>
            <a:r>
              <a:rPr lang="en-US" b="0" dirty="0"/>
              <a:t>Campus Address / Room Number / College Park, MD 20742</a:t>
            </a:r>
          </a:p>
          <a:p>
            <a:r>
              <a:rPr lang="en-US" b="0" dirty="0"/>
              <a:t>phone: 301.450.XXXX / email: </a:t>
            </a:r>
            <a:r>
              <a:rPr lang="en-US" b="0" dirty="0" err="1"/>
              <a:t>xxxxxxx@umd.edu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3629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1307709-4F06-3242-9E61-C829C5E9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A90BF9-591D-8A4F-A6EC-B809E809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99455-86F5-3E4E-A75C-358826A13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628650" indent="-171450">
              <a:buSzPct val="100000"/>
              <a:tabLst/>
              <a:defRPr sz="2400"/>
            </a:lvl2pPr>
            <a:lvl3pPr marL="1095375" indent="-180975">
              <a:buSzPct val="100000"/>
              <a:tabLst/>
              <a:defRPr sz="2000"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08A40B4-6188-5642-A98D-42705D1E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929B3B-EE50-D649-A3AC-952A779CD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507F22-7C8C-324B-8941-8B9AF31FE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98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+mj-lt"/>
              <a:buNone/>
              <a:defRPr/>
            </a:lvl1pPr>
            <a:lvl2pPr marL="971550" indent="-514350">
              <a:buSzPct val="100000"/>
              <a:buFont typeface="+mj-lt"/>
              <a:buAutoNum type="arabicPeriod"/>
              <a:defRPr/>
            </a:lvl2pPr>
            <a:lvl3pPr marL="1371600" indent="-457200">
              <a:buSzPct val="100000"/>
              <a:buFont typeface="+mj-lt"/>
              <a:buAutoNum type="arabicPeriod"/>
              <a:defRPr/>
            </a:lvl3pPr>
            <a:lvl4pPr marL="1714500" indent="-342900">
              <a:buSzPct val="100000"/>
              <a:buFont typeface="+mj-lt"/>
              <a:buAutoNum type="arabicPeriod"/>
              <a:defRPr/>
            </a:lvl4pPr>
            <a:lvl5pPr marL="2171700" indent="-342900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CAFE43-0D74-AA4A-B06C-31D67804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C6C4EF-AB2A-BD40-BDC6-03D921C20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1FC46-84D2-C447-B233-FCD80A7FF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E71E773-E9A4-CE43-964A-D1264D69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762172-18E1-E248-A75C-EA60FC2E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48F98-9DEA-CE48-AA18-BCEC0E14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3886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4272"/>
            <a:ext cx="3886200" cy="2834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94272"/>
            <a:ext cx="3886200" cy="2834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314450"/>
            <a:ext cx="0" cy="30861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CD829A-4A8A-164D-B7BA-41172949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5250C0-B903-814C-98BF-D957C74A1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9D110F-E675-BC42-9CEF-50A27F9B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B22635-F65E-F743-9E08-B483076BD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F4A26E-9EC7-0E43-8AC8-4C8B943D4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632904-4BAD-5543-B1DF-ADD13CCBD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405082-525D-394F-8C17-675CFEBC8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4C4E9B-1468-9A44-A274-2295B9663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B614F-D8C9-734C-8639-F1C0D90A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10EA363-A3DA-1D47-A121-127A2A2C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F2187B-8559-AC45-8996-1A6CB7B9D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F9509D-2364-ED42-8792-43F402C7C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50" r:id="rId3"/>
    <p:sldLayoutId id="214748367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None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nature0653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474E-DA29-5D45-A4AD-FA63411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975"/>
            <a:ext cx="8229600" cy="400110"/>
          </a:xfrm>
        </p:spPr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</a:rPr>
              <a:t>A Large-Scale Epidemic Simulation Framework for Realistic Social Contact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19D3-EE2A-584E-A7DC-4192C8DBD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19350"/>
            <a:ext cx="8229600" cy="533401"/>
          </a:xfrm>
          <a:noFill/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Joy Kitson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1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Ian Costello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1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Diego Jiménez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2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</a:t>
            </a:r>
            <a:r>
              <a:rPr lang="en-US" sz="1100" dirty="0" err="1">
                <a:solidFill>
                  <a:srgbClr val="454545"/>
                </a:solidFill>
                <a:latin typeface="Century Gothic" panose="020B0502020202020204"/>
              </a:rPr>
              <a:t>Jiangzhuo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 Chen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3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</a:t>
            </a:r>
            <a:r>
              <a:rPr lang="en-US" sz="1100" dirty="0" err="1">
                <a:solidFill>
                  <a:srgbClr val="454545"/>
                </a:solidFill>
                <a:latin typeface="Century Gothic" panose="020B0502020202020204"/>
              </a:rPr>
              <a:t>Jaemin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 Choi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4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Stefan Hoops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3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Esteban Meneses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2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Tamar Kellner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1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Henning Mortveit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3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Jae-Seung Yeom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5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</a:t>
            </a:r>
            <a:r>
              <a:rPr lang="en-US" sz="1100" dirty="0" err="1">
                <a:solidFill>
                  <a:srgbClr val="454545"/>
                </a:solidFill>
                <a:latin typeface="Century Gothic" panose="020B0502020202020204"/>
              </a:rPr>
              <a:t>Laxmikant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 V. Kale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4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Madhav V. Marathe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3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</a:rPr>
              <a:t>, Abhinav Bhatele</a:t>
            </a: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D6CEB-864D-2A66-74E4-FA8CBFB8781C}"/>
              </a:ext>
            </a:extLst>
          </p:cNvPr>
          <p:cNvSpPr txBox="1"/>
          <p:nvPr/>
        </p:nvSpPr>
        <p:spPr>
          <a:xfrm>
            <a:off x="4038600" y="1565701"/>
            <a:ext cx="106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Loimos</a:t>
            </a:r>
            <a:endParaRPr lang="en-US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335A8-C223-9871-1921-1DE821EE1BB3}"/>
              </a:ext>
            </a:extLst>
          </p:cNvPr>
          <p:cNvSpPr txBox="1"/>
          <p:nvPr/>
        </p:nvSpPr>
        <p:spPr>
          <a:xfrm>
            <a:off x="6172200" y="4171950"/>
            <a:ext cx="308702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</a:rPr>
              <a:t>1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University of Maryland</a:t>
            </a:r>
          </a:p>
          <a:p>
            <a:pPr>
              <a:defRPr/>
            </a:pP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National High Technology Center</a:t>
            </a:r>
          </a:p>
          <a:p>
            <a:pPr>
              <a:defRPr/>
            </a:pP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University of Virginia</a:t>
            </a:r>
          </a:p>
          <a:p>
            <a:pPr>
              <a:defRPr/>
            </a:pP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4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University of Illinois</a:t>
            </a:r>
          </a:p>
          <a:p>
            <a:pPr>
              <a:defRPr/>
            </a:pPr>
            <a:r>
              <a:rPr lang="en-US" sz="1100" baseline="300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rgbClr val="454545"/>
                </a:solidFill>
                <a:latin typeface="Century Gothic" panose="020B0502020202020204"/>
                <a:cs typeface="Arial" panose="020B0604020202020204" pitchFamily="34" charset="0"/>
              </a:rPr>
              <a:t>Lawrence Livermore National Laboratory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476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4C9B4-2748-D47D-1FCE-2E14299D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0D7C5-1B6B-2356-D59C-A77991C6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represent diseases using finite state automata (FSA):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state represents a different stage in the progression of the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person maintains a disease state throughout the course of the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state determines whether or they can infect – or be infected by – other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person starts in a</a:t>
            </a:r>
            <a:r>
              <a:rPr lang="en-US" b="1" i="1" dirty="0"/>
              <a:t> susceptible state</a:t>
            </a:r>
            <a:r>
              <a:rPr lang="en-US" dirty="0"/>
              <a:t>, moves to an </a:t>
            </a:r>
            <a:r>
              <a:rPr lang="en-US" b="1" i="1" dirty="0"/>
              <a:t>exposed state </a:t>
            </a:r>
            <a:r>
              <a:rPr lang="en-US" dirty="0"/>
              <a:t>after being infected, and progresses through subsequent states stochastically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Simulating a new disease is as simple as making a new FSA to represent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5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A060-DAEE-AE62-6CFE-F4A7B52E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Model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737EFE8-1F44-1066-F231-A105E555A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19350"/>
            <a:ext cx="5715000" cy="2141240"/>
          </a:xfrm>
          <a:prstGeom prst="rect">
            <a:avLst/>
          </a:prstGeom>
        </p:spPr>
      </p:pic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22FB9AEF-E581-BAA9-C5C6-A6AC5A163AC6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152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represent diseases using finite state automata (FSA)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state represents a different stage in the disease</a:t>
            </a:r>
          </a:p>
        </p:txBody>
      </p:sp>
    </p:spTree>
    <p:extLst>
      <p:ext uri="{BB962C8B-B14F-4D97-AF65-F5344CB8AC3E}">
        <p14:creationId xmlns:p14="http://schemas.microsoft.com/office/powerpoint/2010/main" val="405887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2550597-3208-16B9-32D7-DE46E821CFA4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152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We represent diseases using finite state automata (FSA)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0000"/>
                  </a:schemeClr>
                </a:solidFill>
              </a:rPr>
              <a:t>Each state represents a different stage in the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5A060-DAEE-AE62-6CFE-F4A7B52E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65BD8-3FC9-BF55-BD16-25465B700775}"/>
              </a:ext>
            </a:extLst>
          </p:cNvPr>
          <p:cNvSpPr txBox="1"/>
          <p:nvPr/>
        </p:nvSpPr>
        <p:spPr>
          <a:xfrm>
            <a:off x="704850" y="1200820"/>
            <a:ext cx="4229100" cy="919401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Every person starts in a</a:t>
            </a:r>
            <a:r>
              <a:rPr lang="en-US" sz="2400" b="1" i="1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susceptible state…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A88242-8E5B-1E06-D5E2-56CA95331BEB}"/>
              </a:ext>
            </a:extLst>
          </p:cNvPr>
          <p:cNvSpPr/>
          <p:nvPr/>
        </p:nvSpPr>
        <p:spPr>
          <a:xfrm>
            <a:off x="2514600" y="2219931"/>
            <a:ext cx="609600" cy="70363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3E1B9-56F1-3B1B-8466-AD55ACB6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19350"/>
            <a:ext cx="5715000" cy="21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28339-5611-0523-2B86-80A75847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19350"/>
            <a:ext cx="5715000" cy="214124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EC2C17-E8C5-58CD-191F-FBB575689C0A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152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We represent diseases using finite state automata (FSA)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0000"/>
                  </a:schemeClr>
                </a:solidFill>
              </a:rPr>
              <a:t>Each state represents a different stage in the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5A060-DAEE-AE62-6CFE-F4A7B52E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65BD8-3FC9-BF55-BD16-25465B700775}"/>
              </a:ext>
            </a:extLst>
          </p:cNvPr>
          <p:cNvSpPr txBox="1"/>
          <p:nvPr/>
        </p:nvSpPr>
        <p:spPr>
          <a:xfrm>
            <a:off x="685800" y="2449286"/>
            <a:ext cx="2590800" cy="1940957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…and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moves to an exposed state</a:t>
            </a:r>
            <a:r>
              <a:rPr lang="en-US" sz="2400" b="1" i="1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after being infected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4329E8B-B2B5-788E-35DA-B9299603DFE8}"/>
              </a:ext>
            </a:extLst>
          </p:cNvPr>
          <p:cNvSpPr/>
          <p:nvPr/>
        </p:nvSpPr>
        <p:spPr>
          <a:xfrm rot="16200000">
            <a:off x="3274542" y="3834408"/>
            <a:ext cx="609600" cy="453083"/>
          </a:xfrm>
          <a:prstGeom prst="downArrow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DB0120-5651-BC4C-A489-CF62038EC43B}"/>
              </a:ext>
            </a:extLst>
          </p:cNvPr>
          <p:cNvSpPr/>
          <p:nvPr/>
        </p:nvSpPr>
        <p:spPr>
          <a:xfrm rot="16200000">
            <a:off x="3274542" y="2579549"/>
            <a:ext cx="609600" cy="453083"/>
          </a:xfrm>
          <a:prstGeom prst="downArrow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0656B16-CA7E-D3C3-9162-D40ADBD0FA49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152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We represent diseases using finite state automata (FSA)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0000"/>
                  </a:schemeClr>
                </a:solidFill>
              </a:rPr>
              <a:t>Each state represents a different stage in the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5A060-DAEE-AE62-6CFE-F4A7B52E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F0070-2CE7-28F7-0116-BC50B66F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19350"/>
            <a:ext cx="5715000" cy="2141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65BD8-3FC9-BF55-BD16-25465B700775}"/>
              </a:ext>
            </a:extLst>
          </p:cNvPr>
          <p:cNvSpPr txBox="1"/>
          <p:nvPr/>
        </p:nvSpPr>
        <p:spPr>
          <a:xfrm>
            <a:off x="2247900" y="1298138"/>
            <a:ext cx="4648200" cy="1328023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Simulating a new disease is as simple as providing a new FSA</a:t>
            </a:r>
          </a:p>
        </p:txBody>
      </p:sp>
    </p:spTree>
    <p:extLst>
      <p:ext uri="{BB962C8B-B14F-4D97-AF65-F5344CB8AC3E}">
        <p14:creationId xmlns:p14="http://schemas.microsoft.com/office/powerpoint/2010/main" val="388120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6B38-6508-B5CC-4069-1CCF5BC2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CECF-B45D-BA82-14DA-EDFF692E10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chare arrays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for </a:t>
            </a:r>
            <a:r>
              <a:rPr lang="en-US" sz="2000" b="1" dirty="0">
                <a:solidFill>
                  <a:schemeClr val="accent1"/>
                </a:solidFill>
              </a:rPr>
              <a:t>people</a:t>
            </a:r>
            <a:r>
              <a:rPr lang="en-US" sz="2000" dirty="0"/>
              <a:t>, one for </a:t>
            </a:r>
            <a:r>
              <a:rPr lang="en-US" sz="2000" b="1" dirty="0"/>
              <a:t>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</a:t>
            </a:r>
            <a:r>
              <a:rPr lang="en-US" sz="2400" dirty="0" err="1"/>
              <a:t>nodegroup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the disease model and other shared data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6F08B4-3431-43D0-F69E-09478F2B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543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8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6B38-6508-B5CC-4069-1CCF5BC2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CECF-B45D-BA82-14DA-EDFF692E10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People </a:t>
            </a:r>
            <a:r>
              <a:rPr lang="en-US" dirty="0"/>
              <a:t>chares:</a:t>
            </a:r>
          </a:p>
          <a:p>
            <a:pPr marL="285738" indent="-2857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visit messages</a:t>
            </a:r>
          </a:p>
          <a:p>
            <a:pPr marL="285738" indent="-2857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Process interactions to determine if an infection occurs</a:t>
            </a:r>
          </a:p>
          <a:p>
            <a:pPr marL="285738" indent="-2857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Update disease states</a:t>
            </a:r>
          </a:p>
          <a:p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6F08B4-3431-43D0-F69E-09478F2B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543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6B38-6508-B5CC-4069-1CCF5BC2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CECF-B45D-BA82-14DA-EDFF692E10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Location </a:t>
            </a:r>
            <a:r>
              <a:rPr lang="en-US" dirty="0"/>
              <a:t>chares: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Process visits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Compute infection likelihood 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Send interaction messages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6F08B4-3431-43D0-F69E-09478F2B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543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B9F-708E-AC89-6EE5-522662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3D92-0F08-EC5A-328A-CB29BC7B193F}"/>
              </a:ext>
            </a:extLst>
          </p:cNvPr>
          <p:cNvSpPr txBox="1"/>
          <p:nvPr/>
        </p:nvSpPr>
        <p:spPr>
          <a:xfrm>
            <a:off x="383603" y="1192295"/>
            <a:ext cx="5167197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for each day:</a:t>
            </a:r>
          </a:p>
          <a:p>
            <a:r>
              <a:rPr lang="en-US" dirty="0">
                <a:latin typeface="Consolas" panose="020B0609020204030204" pitchFamily="49" charset="0"/>
              </a:rPr>
              <a:t>1   for each people chare pc:</a:t>
            </a:r>
          </a:p>
          <a:p>
            <a:r>
              <a:rPr lang="en-US" dirty="0">
                <a:latin typeface="Consolas" panose="020B0609020204030204" pitchFamily="49" charset="0"/>
              </a:rPr>
              <a:t>2     for each person p: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nsolas" panose="020B0609020204030204" pitchFamily="49" charset="0"/>
              </a:rPr>
              <a:t>3       </a:t>
            </a:r>
            <a:r>
              <a:rPr lang="en-US" dirty="0" err="1">
                <a:latin typeface="Consolas" panose="020B0609020204030204" pitchFamily="49" charset="0"/>
              </a:rPr>
              <a:t>pc.send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p.visits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4   for each location chare lc:</a:t>
            </a:r>
          </a:p>
          <a:p>
            <a:r>
              <a:rPr lang="en-US" dirty="0">
                <a:latin typeface="Consolas" panose="020B0609020204030204" pitchFamily="49" charset="0"/>
              </a:rPr>
              <a:t>5     for each location l:</a:t>
            </a:r>
          </a:p>
          <a:p>
            <a:r>
              <a:rPr lang="en-US" dirty="0">
                <a:latin typeface="Consolas" panose="020B0609020204030204" pitchFamily="49" charset="0"/>
              </a:rPr>
              <a:t>6       visits = </a:t>
            </a:r>
            <a:r>
              <a:rPr lang="en-US" dirty="0" err="1">
                <a:latin typeface="Consolas" panose="020B0609020204030204" pitchFamily="49" charset="0"/>
              </a:rPr>
              <a:t>lc.receive</a:t>
            </a:r>
            <a:r>
              <a:rPr lang="en-US" dirty="0">
                <a:latin typeface="Consolas" panose="020B0609020204030204" pitchFamily="49" charset="0"/>
              </a:rPr>
              <a:t>(l)</a:t>
            </a:r>
          </a:p>
          <a:p>
            <a:pPr marL="342887" indent="-342887">
              <a:buAutoNum type="arabicPlain" startAt="7"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   </a:t>
            </a:r>
            <a:r>
              <a:rPr lang="en-US" dirty="0" err="1">
                <a:latin typeface="Consolas" panose="020B0609020204030204" pitchFamily="49" charset="0"/>
              </a:rPr>
              <a:t>find_interactions</a:t>
            </a:r>
            <a:r>
              <a:rPr lang="en-US" dirty="0">
                <a:latin typeface="Consolas" panose="020B0609020204030204" pitchFamily="49" charset="0"/>
              </a:rPr>
              <a:t>(visits)</a:t>
            </a:r>
          </a:p>
          <a:p>
            <a:pPr marL="342887" indent="-342887">
              <a:buAutoNum type="arabicPlain" startAt="8"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lc.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342887" indent="-342887">
              <a:buAutoNum type="arabicPlain" startAt="8"/>
            </a:pP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C1F5E-DA07-EA0F-CDA5-7501FB8D6950}"/>
              </a:ext>
            </a:extLst>
          </p:cNvPr>
          <p:cNvCxnSpPr>
            <a:cxnSpLocks/>
          </p:cNvCxnSpPr>
          <p:nvPr/>
        </p:nvCxnSpPr>
        <p:spPr>
          <a:xfrm>
            <a:off x="764955" y="1512251"/>
            <a:ext cx="0" cy="2450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BEC85-B740-2419-19B3-4407CE3BDBCF}"/>
              </a:ext>
            </a:extLst>
          </p:cNvPr>
          <p:cNvCxnSpPr>
            <a:cxnSpLocks/>
          </p:cNvCxnSpPr>
          <p:nvPr/>
        </p:nvCxnSpPr>
        <p:spPr>
          <a:xfrm>
            <a:off x="1019533" y="1844202"/>
            <a:ext cx="0" cy="44686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C21D2-50B6-1572-07A0-6EF6933CA823}"/>
              </a:ext>
            </a:extLst>
          </p:cNvPr>
          <p:cNvCxnSpPr>
            <a:cxnSpLocks/>
          </p:cNvCxnSpPr>
          <p:nvPr/>
        </p:nvCxnSpPr>
        <p:spPr>
          <a:xfrm>
            <a:off x="1019533" y="2720715"/>
            <a:ext cx="0" cy="123426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0B0F26-154F-C539-3E7A-5528854EB4C8}"/>
              </a:ext>
            </a:extLst>
          </p:cNvPr>
          <p:cNvCxnSpPr>
            <a:cxnSpLocks/>
          </p:cNvCxnSpPr>
          <p:nvPr/>
        </p:nvCxnSpPr>
        <p:spPr>
          <a:xfrm>
            <a:off x="1259309" y="2123315"/>
            <a:ext cx="0" cy="1677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B0B5C-7CBB-AD50-1454-6AE6A8A4FD5E}"/>
              </a:ext>
            </a:extLst>
          </p:cNvPr>
          <p:cNvCxnSpPr>
            <a:cxnSpLocks/>
          </p:cNvCxnSpPr>
          <p:nvPr/>
        </p:nvCxnSpPr>
        <p:spPr>
          <a:xfrm>
            <a:off x="1259309" y="2949141"/>
            <a:ext cx="0" cy="10058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8CD5E0-648C-41AD-299F-45353F8A7410}"/>
              </a:ext>
            </a:extLst>
          </p:cNvPr>
          <p:cNvGrpSpPr/>
          <p:nvPr/>
        </p:nvGrpSpPr>
        <p:grpSpPr>
          <a:xfrm>
            <a:off x="5256929" y="1931123"/>
            <a:ext cx="519516" cy="2127717"/>
            <a:chOff x="5334000" y="1441520"/>
            <a:chExt cx="519516" cy="21277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9C345-9BA4-A840-8749-996BC25445A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441520"/>
              <a:ext cx="0" cy="212771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82396D-B0EE-A2CB-1F12-FCCE62A69B73}"/>
                </a:ext>
              </a:extLst>
            </p:cNvPr>
            <p:cNvCxnSpPr>
              <a:cxnSpLocks/>
            </p:cNvCxnSpPr>
            <p:nvPr/>
          </p:nvCxnSpPr>
          <p:spPr>
            <a:xfrm>
              <a:off x="5591538" y="1716074"/>
              <a:ext cx="0" cy="18438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5559DE-7528-BDE1-0DEB-DB9C3A5F64B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195" y="2065972"/>
              <a:ext cx="0" cy="167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C8C31-8664-0573-70BB-13B37A39B74B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16" y="2562282"/>
              <a:ext cx="0" cy="9976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17DBA-B2D0-0FEC-81F8-9C4D4AA591E2}"/>
              </a:ext>
            </a:extLst>
          </p:cNvPr>
          <p:cNvCxnSpPr>
            <a:cxnSpLocks/>
          </p:cNvCxnSpPr>
          <p:nvPr/>
        </p:nvCxnSpPr>
        <p:spPr>
          <a:xfrm>
            <a:off x="916853" y="2406597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70C4E-0F70-86F7-9B84-4974AAA5EFF6}"/>
              </a:ext>
            </a:extLst>
          </p:cNvPr>
          <p:cNvCxnSpPr>
            <a:cxnSpLocks/>
          </p:cNvCxnSpPr>
          <p:nvPr/>
        </p:nvCxnSpPr>
        <p:spPr>
          <a:xfrm>
            <a:off x="914400" y="4087368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046CD-F171-D98B-19A7-2FEF42BF3324}"/>
              </a:ext>
            </a:extLst>
          </p:cNvPr>
          <p:cNvSpPr/>
          <p:nvPr/>
        </p:nvSpPr>
        <p:spPr>
          <a:xfrm>
            <a:off x="228600" y="971551"/>
            <a:ext cx="5334000" cy="31158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B9E5A-DDFE-BF47-1303-AC3FF181EA65}"/>
              </a:ext>
            </a:extLst>
          </p:cNvPr>
          <p:cNvSpPr txBox="1"/>
          <p:nvPr/>
        </p:nvSpPr>
        <p:spPr>
          <a:xfrm>
            <a:off x="4604657" y="16276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9   for each people chare pc:</a:t>
            </a:r>
          </a:p>
          <a:p>
            <a:r>
              <a:rPr lang="en-US" dirty="0">
                <a:latin typeface="Consolas" panose="020B0609020204030204" pitchFamily="49" charset="0"/>
              </a:rPr>
              <a:t>10    for each person p:</a:t>
            </a:r>
          </a:p>
          <a:p>
            <a:r>
              <a:rPr lang="en-US" dirty="0">
                <a:latin typeface="Consolas" panose="020B0609020204030204" pitchFamily="49" charset="0"/>
              </a:rPr>
              <a:t>11      if </a:t>
            </a:r>
            <a:r>
              <a:rPr lang="en-US" dirty="0" err="1">
                <a:latin typeface="Consolas" panose="020B0609020204030204" pitchFamily="49" charset="0"/>
              </a:rPr>
              <a:t>p.is_infected</a:t>
            </a:r>
            <a:r>
              <a:rPr lang="en-US" dirty="0">
                <a:latin typeface="Consolas" panose="020B0609020204030204" pitchFamily="49" charset="0"/>
              </a:rPr>
              <a:t>():</a:t>
            </a:r>
          </a:p>
          <a:p>
            <a:r>
              <a:rPr lang="en-US" dirty="0">
                <a:latin typeface="Consolas" panose="020B0609020204030204" pitchFamily="49" charset="0"/>
              </a:rPr>
              <a:t>12        </a:t>
            </a:r>
            <a:r>
              <a:rPr lang="en-US" dirty="0" err="1">
                <a:latin typeface="Consolas" panose="020B0609020204030204" pitchFamily="49" charset="0"/>
              </a:rPr>
              <a:t>p.update_state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13      else:</a:t>
            </a:r>
          </a:p>
          <a:p>
            <a:r>
              <a:rPr lang="en-US" dirty="0">
                <a:latin typeface="Consolas" panose="020B0609020204030204" pitchFamily="49" charset="0"/>
              </a:rPr>
              <a:t>14        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pc.receive</a:t>
            </a:r>
            <a:r>
              <a:rPr lang="en-US" dirty="0">
                <a:latin typeface="Consolas" panose="020B0609020204030204" pitchFamily="49" charset="0"/>
              </a:rPr>
              <a:t>(p)</a:t>
            </a:r>
          </a:p>
          <a:p>
            <a:r>
              <a:rPr lang="en-US" dirty="0">
                <a:latin typeface="Consolas" panose="020B0609020204030204" pitchFamily="49" charset="0"/>
              </a:rPr>
              <a:t>15        infected =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processs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16        </a:t>
            </a:r>
            <a:r>
              <a:rPr lang="en-US" dirty="0" err="1">
                <a:latin typeface="Consolas" panose="020B0609020204030204" pitchFamily="49" charset="0"/>
              </a:rPr>
              <a:t>p.update_state</a:t>
            </a:r>
            <a:r>
              <a:rPr lang="en-US" dirty="0">
                <a:latin typeface="Consolas" panose="020B0609020204030204" pitchFamily="49" charset="0"/>
              </a:rPr>
              <a:t>(infected)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E50E2-E25C-712D-9BA2-37B54B348BFF}"/>
              </a:ext>
            </a:extLst>
          </p:cNvPr>
          <p:cNvCxnSpPr>
            <a:cxnSpLocks/>
          </p:cNvCxnSpPr>
          <p:nvPr/>
        </p:nvCxnSpPr>
        <p:spPr>
          <a:xfrm>
            <a:off x="5138057" y="1665529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6E9F99-4699-9A42-7962-26A4AED175A6}"/>
              </a:ext>
            </a:extLst>
          </p:cNvPr>
          <p:cNvCxnSpPr>
            <a:cxnSpLocks/>
          </p:cNvCxnSpPr>
          <p:nvPr/>
        </p:nvCxnSpPr>
        <p:spPr>
          <a:xfrm>
            <a:off x="5047488" y="1723845"/>
            <a:ext cx="0" cy="2331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B9F-708E-AC89-6EE5-522662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3D92-0F08-EC5A-328A-CB29BC7B193F}"/>
              </a:ext>
            </a:extLst>
          </p:cNvPr>
          <p:cNvSpPr txBox="1"/>
          <p:nvPr/>
        </p:nvSpPr>
        <p:spPr>
          <a:xfrm>
            <a:off x="383603" y="1192295"/>
            <a:ext cx="5167197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0 for each day: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   </a:t>
            </a:r>
            <a:r>
              <a:rPr lang="en-US" dirty="0">
                <a:latin typeface="Consolas" panose="020B0609020204030204" pitchFamily="49" charset="0"/>
              </a:rPr>
              <a:t>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2     for each person p: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3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pc.send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p.visits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4   </a:t>
            </a:r>
            <a:r>
              <a:rPr lang="en-US" dirty="0">
                <a:latin typeface="Consolas" panose="020B0609020204030204" pitchFamily="49" charset="0"/>
              </a:rPr>
              <a:t>for each location chare lc: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5     for each location l: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6       visits =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lc.receive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(l)</a:t>
            </a:r>
          </a:p>
          <a:p>
            <a:pPr marL="342887" indent="-342887">
              <a:buAutoNum type="arabicPlain" startAt="7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find_interactions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(visits)</a:t>
            </a:r>
          </a:p>
          <a:p>
            <a:pPr marL="342887" indent="-342887">
              <a:buAutoNum type="arabicPlain" startAt="8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lc.send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342887" indent="-342887">
              <a:buAutoNum type="arabicPlain" startAt="8"/>
            </a:pP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C1F5E-DA07-EA0F-CDA5-7501FB8D6950}"/>
              </a:ext>
            </a:extLst>
          </p:cNvPr>
          <p:cNvCxnSpPr>
            <a:cxnSpLocks/>
          </p:cNvCxnSpPr>
          <p:nvPr/>
        </p:nvCxnSpPr>
        <p:spPr>
          <a:xfrm>
            <a:off x="764955" y="1512251"/>
            <a:ext cx="0" cy="2450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BEC85-B740-2419-19B3-4407CE3BDBCF}"/>
              </a:ext>
            </a:extLst>
          </p:cNvPr>
          <p:cNvCxnSpPr>
            <a:cxnSpLocks/>
          </p:cNvCxnSpPr>
          <p:nvPr/>
        </p:nvCxnSpPr>
        <p:spPr>
          <a:xfrm>
            <a:off x="1019533" y="1844202"/>
            <a:ext cx="0" cy="44686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C21D2-50B6-1572-07A0-6EF6933CA823}"/>
              </a:ext>
            </a:extLst>
          </p:cNvPr>
          <p:cNvCxnSpPr>
            <a:cxnSpLocks/>
          </p:cNvCxnSpPr>
          <p:nvPr/>
        </p:nvCxnSpPr>
        <p:spPr>
          <a:xfrm>
            <a:off x="1019533" y="2720715"/>
            <a:ext cx="0" cy="123426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0B0F26-154F-C539-3E7A-5528854EB4C8}"/>
              </a:ext>
            </a:extLst>
          </p:cNvPr>
          <p:cNvCxnSpPr>
            <a:cxnSpLocks/>
          </p:cNvCxnSpPr>
          <p:nvPr/>
        </p:nvCxnSpPr>
        <p:spPr>
          <a:xfrm>
            <a:off x="1259309" y="2123315"/>
            <a:ext cx="0" cy="1677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B0B5C-7CBB-AD50-1454-6AE6A8A4FD5E}"/>
              </a:ext>
            </a:extLst>
          </p:cNvPr>
          <p:cNvCxnSpPr>
            <a:cxnSpLocks/>
          </p:cNvCxnSpPr>
          <p:nvPr/>
        </p:nvCxnSpPr>
        <p:spPr>
          <a:xfrm>
            <a:off x="1259309" y="2949141"/>
            <a:ext cx="0" cy="10058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8CD5E0-648C-41AD-299F-45353F8A7410}"/>
              </a:ext>
            </a:extLst>
          </p:cNvPr>
          <p:cNvGrpSpPr/>
          <p:nvPr/>
        </p:nvGrpSpPr>
        <p:grpSpPr>
          <a:xfrm>
            <a:off x="5256929" y="1931123"/>
            <a:ext cx="519516" cy="2127717"/>
            <a:chOff x="5334000" y="1441520"/>
            <a:chExt cx="519516" cy="21277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9C345-9BA4-A840-8749-996BC25445A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441520"/>
              <a:ext cx="0" cy="212771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82396D-B0EE-A2CB-1F12-FCCE62A69B73}"/>
                </a:ext>
              </a:extLst>
            </p:cNvPr>
            <p:cNvCxnSpPr>
              <a:cxnSpLocks/>
            </p:cNvCxnSpPr>
            <p:nvPr/>
          </p:nvCxnSpPr>
          <p:spPr>
            <a:xfrm>
              <a:off x="5591538" y="1716074"/>
              <a:ext cx="0" cy="18438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5559DE-7528-BDE1-0DEB-DB9C3A5F64B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195" y="2065972"/>
              <a:ext cx="0" cy="167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C8C31-8664-0573-70BB-13B37A39B74B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16" y="2562282"/>
              <a:ext cx="0" cy="9976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17DBA-B2D0-0FEC-81F8-9C4D4AA591E2}"/>
              </a:ext>
            </a:extLst>
          </p:cNvPr>
          <p:cNvCxnSpPr>
            <a:cxnSpLocks/>
          </p:cNvCxnSpPr>
          <p:nvPr/>
        </p:nvCxnSpPr>
        <p:spPr>
          <a:xfrm>
            <a:off x="916853" y="2406597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70C4E-0F70-86F7-9B84-4974AAA5EFF6}"/>
              </a:ext>
            </a:extLst>
          </p:cNvPr>
          <p:cNvCxnSpPr>
            <a:cxnSpLocks/>
          </p:cNvCxnSpPr>
          <p:nvPr/>
        </p:nvCxnSpPr>
        <p:spPr>
          <a:xfrm>
            <a:off x="914400" y="4087368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046CD-F171-D98B-19A7-2FEF42BF3324}"/>
              </a:ext>
            </a:extLst>
          </p:cNvPr>
          <p:cNvSpPr/>
          <p:nvPr/>
        </p:nvSpPr>
        <p:spPr>
          <a:xfrm>
            <a:off x="228600" y="971551"/>
            <a:ext cx="5334000" cy="31158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B9E5A-DDFE-BF47-1303-AC3FF181EA65}"/>
              </a:ext>
            </a:extLst>
          </p:cNvPr>
          <p:cNvSpPr txBox="1"/>
          <p:nvPr/>
        </p:nvSpPr>
        <p:spPr>
          <a:xfrm>
            <a:off x="4604657" y="16276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9   </a:t>
            </a:r>
            <a:r>
              <a:rPr lang="en-US" dirty="0">
                <a:latin typeface="Consolas" panose="020B0609020204030204" pitchFamily="49" charset="0"/>
              </a:rPr>
              <a:t>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10    for each person p: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11      if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p.is_infected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12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13      else: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14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pc.receive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(p)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15        infected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processs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16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(infected)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E50E2-E25C-712D-9BA2-37B54B348BFF}"/>
              </a:ext>
            </a:extLst>
          </p:cNvPr>
          <p:cNvCxnSpPr>
            <a:cxnSpLocks/>
          </p:cNvCxnSpPr>
          <p:nvPr/>
        </p:nvCxnSpPr>
        <p:spPr>
          <a:xfrm>
            <a:off x="5138057" y="1665529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6E9F99-4699-9A42-7962-26A4AED175A6}"/>
              </a:ext>
            </a:extLst>
          </p:cNvPr>
          <p:cNvCxnSpPr>
            <a:cxnSpLocks/>
          </p:cNvCxnSpPr>
          <p:nvPr/>
        </p:nvCxnSpPr>
        <p:spPr>
          <a:xfrm>
            <a:off x="5047488" y="1723845"/>
            <a:ext cx="0" cy="2331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7A36CBA-42BE-A44B-C879-04ACFB08722C}"/>
              </a:ext>
            </a:extLst>
          </p:cNvPr>
          <p:cNvSpPr/>
          <p:nvPr/>
        </p:nvSpPr>
        <p:spPr>
          <a:xfrm>
            <a:off x="540737" y="1893291"/>
            <a:ext cx="350027" cy="348684"/>
          </a:xfrm>
          <a:prstGeom prst="rect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EB23-2E96-9044-EB50-43948ABD45C5}"/>
              </a:ext>
            </a:extLst>
          </p:cNvPr>
          <p:cNvSpPr/>
          <p:nvPr/>
        </p:nvSpPr>
        <p:spPr>
          <a:xfrm>
            <a:off x="4778133" y="2817772"/>
            <a:ext cx="350027" cy="347472"/>
          </a:xfrm>
          <a:prstGeom prst="rect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02AC9-F4B2-BEA5-F094-442179EA3AD1}"/>
              </a:ext>
            </a:extLst>
          </p:cNvPr>
          <p:cNvSpPr/>
          <p:nvPr/>
        </p:nvSpPr>
        <p:spPr>
          <a:xfrm>
            <a:off x="566826" y="3127596"/>
            <a:ext cx="350027" cy="347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6776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1B35-63E1-2E48-9F21-6063C47E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E2AC-1D7C-9649-8376-01CB5259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487606" cy="3394472"/>
          </a:xfrm>
        </p:spPr>
        <p:txBody>
          <a:bodyPr>
            <a:normAutofit/>
          </a:bodyPr>
          <a:lstStyle/>
          <a:p>
            <a:r>
              <a:rPr lang="en-US" dirty="0"/>
              <a:t>We need to be ready for the next outbreak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model a variety of intervention scenarios in a short period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set out to design a scalable simulation to meet that need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74CEED7-C80F-2FA4-B364-BF4EEC249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285"/>
          <a:stretch/>
        </p:blipFill>
        <p:spPr>
          <a:xfrm>
            <a:off x="5944806" y="1233088"/>
            <a:ext cx="2741994" cy="2841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99219-6514-5B95-C61B-38BA22FD71EF}"/>
              </a:ext>
            </a:extLst>
          </p:cNvPr>
          <p:cNvSpPr txBox="1"/>
          <p:nvPr/>
        </p:nvSpPr>
        <p:spPr>
          <a:xfrm>
            <a:off x="6019800" y="402699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Taken from [1].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426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B9F-708E-AC89-6EE5-522662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3D92-0F08-EC5A-328A-CB29BC7B193F}"/>
              </a:ext>
            </a:extLst>
          </p:cNvPr>
          <p:cNvSpPr txBox="1"/>
          <p:nvPr/>
        </p:nvSpPr>
        <p:spPr>
          <a:xfrm>
            <a:off x="383603" y="1192295"/>
            <a:ext cx="5167197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0 for each day: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2     for each person p: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3       </a:t>
            </a:r>
            <a:r>
              <a:rPr lang="en-US" dirty="0" err="1">
                <a:latin typeface="Consolas" panose="020B0609020204030204" pitchFamily="49" charset="0"/>
              </a:rPr>
              <a:t>pc.send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p.visits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4   for each location chare lc: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5     for each location l: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6       visits = </a:t>
            </a:r>
            <a:r>
              <a:rPr lang="en-US" dirty="0" err="1">
                <a:latin typeface="Consolas" panose="020B0609020204030204" pitchFamily="49" charset="0"/>
              </a:rPr>
              <a:t>lc.receive</a:t>
            </a:r>
            <a:r>
              <a:rPr lang="en-US" dirty="0">
                <a:latin typeface="Consolas" panose="020B0609020204030204" pitchFamily="49" charset="0"/>
              </a:rPr>
              <a:t>(l)</a:t>
            </a:r>
          </a:p>
          <a:p>
            <a:pPr marL="342887" indent="-342887">
              <a:buAutoNum type="arabicPlain" startAt="7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find_interactions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(visits)</a:t>
            </a:r>
          </a:p>
          <a:p>
            <a:pPr marL="342887" indent="-342887">
              <a:buAutoNum type="arabicPlain" startAt="8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lc.send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342887" indent="-342887">
              <a:buAutoNum type="arabicPlain" startAt="8"/>
            </a:pP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C1F5E-DA07-EA0F-CDA5-7501FB8D6950}"/>
              </a:ext>
            </a:extLst>
          </p:cNvPr>
          <p:cNvCxnSpPr>
            <a:cxnSpLocks/>
          </p:cNvCxnSpPr>
          <p:nvPr/>
        </p:nvCxnSpPr>
        <p:spPr>
          <a:xfrm>
            <a:off x="764955" y="1512251"/>
            <a:ext cx="0" cy="2450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BEC85-B740-2419-19B3-4407CE3BDBCF}"/>
              </a:ext>
            </a:extLst>
          </p:cNvPr>
          <p:cNvCxnSpPr>
            <a:cxnSpLocks/>
          </p:cNvCxnSpPr>
          <p:nvPr/>
        </p:nvCxnSpPr>
        <p:spPr>
          <a:xfrm>
            <a:off x="1019533" y="1844202"/>
            <a:ext cx="0" cy="44686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C21D2-50B6-1572-07A0-6EF6933CA823}"/>
              </a:ext>
            </a:extLst>
          </p:cNvPr>
          <p:cNvCxnSpPr>
            <a:cxnSpLocks/>
          </p:cNvCxnSpPr>
          <p:nvPr/>
        </p:nvCxnSpPr>
        <p:spPr>
          <a:xfrm>
            <a:off x="1019533" y="2720715"/>
            <a:ext cx="0" cy="123426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0B0F26-154F-C539-3E7A-5528854EB4C8}"/>
              </a:ext>
            </a:extLst>
          </p:cNvPr>
          <p:cNvCxnSpPr>
            <a:cxnSpLocks/>
          </p:cNvCxnSpPr>
          <p:nvPr/>
        </p:nvCxnSpPr>
        <p:spPr>
          <a:xfrm>
            <a:off x="1259309" y="2123315"/>
            <a:ext cx="0" cy="1677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B0B5C-7CBB-AD50-1454-6AE6A8A4FD5E}"/>
              </a:ext>
            </a:extLst>
          </p:cNvPr>
          <p:cNvCxnSpPr>
            <a:cxnSpLocks/>
          </p:cNvCxnSpPr>
          <p:nvPr/>
        </p:nvCxnSpPr>
        <p:spPr>
          <a:xfrm>
            <a:off x="1259309" y="2949141"/>
            <a:ext cx="0" cy="10058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8CD5E0-648C-41AD-299F-45353F8A7410}"/>
              </a:ext>
            </a:extLst>
          </p:cNvPr>
          <p:cNvGrpSpPr/>
          <p:nvPr/>
        </p:nvGrpSpPr>
        <p:grpSpPr>
          <a:xfrm>
            <a:off x="5256929" y="1931123"/>
            <a:ext cx="519516" cy="2127717"/>
            <a:chOff x="5334000" y="1441520"/>
            <a:chExt cx="519516" cy="21277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9C345-9BA4-A840-8749-996BC25445A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441520"/>
              <a:ext cx="0" cy="212771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82396D-B0EE-A2CB-1F12-FCCE62A69B73}"/>
                </a:ext>
              </a:extLst>
            </p:cNvPr>
            <p:cNvCxnSpPr>
              <a:cxnSpLocks/>
            </p:cNvCxnSpPr>
            <p:nvPr/>
          </p:nvCxnSpPr>
          <p:spPr>
            <a:xfrm>
              <a:off x="5591538" y="1716074"/>
              <a:ext cx="0" cy="18438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5559DE-7528-BDE1-0DEB-DB9C3A5F64B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195" y="2065972"/>
              <a:ext cx="0" cy="167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C8C31-8664-0573-70BB-13B37A39B74B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16" y="2562282"/>
              <a:ext cx="0" cy="9976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17DBA-B2D0-0FEC-81F8-9C4D4AA591E2}"/>
              </a:ext>
            </a:extLst>
          </p:cNvPr>
          <p:cNvCxnSpPr>
            <a:cxnSpLocks/>
          </p:cNvCxnSpPr>
          <p:nvPr/>
        </p:nvCxnSpPr>
        <p:spPr>
          <a:xfrm>
            <a:off x="916853" y="2406597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70C4E-0F70-86F7-9B84-4974AAA5EFF6}"/>
              </a:ext>
            </a:extLst>
          </p:cNvPr>
          <p:cNvCxnSpPr>
            <a:cxnSpLocks/>
          </p:cNvCxnSpPr>
          <p:nvPr/>
        </p:nvCxnSpPr>
        <p:spPr>
          <a:xfrm>
            <a:off x="914400" y="4087368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046CD-F171-D98B-19A7-2FEF42BF3324}"/>
              </a:ext>
            </a:extLst>
          </p:cNvPr>
          <p:cNvSpPr/>
          <p:nvPr/>
        </p:nvSpPr>
        <p:spPr>
          <a:xfrm>
            <a:off x="228600" y="971551"/>
            <a:ext cx="5334000" cy="31158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B9E5A-DDFE-BF47-1303-AC3FF181EA65}"/>
              </a:ext>
            </a:extLst>
          </p:cNvPr>
          <p:cNvSpPr txBox="1"/>
          <p:nvPr/>
        </p:nvSpPr>
        <p:spPr>
          <a:xfrm>
            <a:off x="4604657" y="16276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9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10    for each person p: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11      if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p.is_infected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12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13      else: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14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pc.receive</a:t>
            </a:r>
            <a:r>
              <a:rPr lang="en-US" dirty="0">
                <a:latin typeface="Consolas" panose="020B0609020204030204" pitchFamily="49" charset="0"/>
              </a:rPr>
              <a:t>(p)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15        infected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processs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16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(infected)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E50E2-E25C-712D-9BA2-37B54B348BFF}"/>
              </a:ext>
            </a:extLst>
          </p:cNvPr>
          <p:cNvCxnSpPr>
            <a:cxnSpLocks/>
          </p:cNvCxnSpPr>
          <p:nvPr/>
        </p:nvCxnSpPr>
        <p:spPr>
          <a:xfrm>
            <a:off x="5138057" y="1665529"/>
            <a:ext cx="3657600" cy="0"/>
          </a:xfrm>
          <a:prstGeom prst="line">
            <a:avLst/>
          </a:prstGeom>
          <a:ln w="38100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6E9F99-4699-9A42-7962-26A4AED175A6}"/>
              </a:ext>
            </a:extLst>
          </p:cNvPr>
          <p:cNvCxnSpPr>
            <a:cxnSpLocks/>
          </p:cNvCxnSpPr>
          <p:nvPr/>
        </p:nvCxnSpPr>
        <p:spPr>
          <a:xfrm>
            <a:off x="5047488" y="1723845"/>
            <a:ext cx="0" cy="2331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7A36CBA-42BE-A44B-C879-04ACFB08722C}"/>
              </a:ext>
            </a:extLst>
          </p:cNvPr>
          <p:cNvSpPr/>
          <p:nvPr/>
        </p:nvSpPr>
        <p:spPr>
          <a:xfrm>
            <a:off x="540737" y="1893291"/>
            <a:ext cx="350027" cy="348684"/>
          </a:xfrm>
          <a:prstGeom prst="rect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EB23-2E96-9044-EB50-43948ABD45C5}"/>
              </a:ext>
            </a:extLst>
          </p:cNvPr>
          <p:cNvSpPr/>
          <p:nvPr/>
        </p:nvSpPr>
        <p:spPr>
          <a:xfrm>
            <a:off x="4778133" y="2817772"/>
            <a:ext cx="350027" cy="347472"/>
          </a:xfrm>
          <a:prstGeom prst="rect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02AC9-F4B2-BEA5-F094-442179EA3AD1}"/>
              </a:ext>
            </a:extLst>
          </p:cNvPr>
          <p:cNvSpPr/>
          <p:nvPr/>
        </p:nvSpPr>
        <p:spPr>
          <a:xfrm>
            <a:off x="566826" y="3127596"/>
            <a:ext cx="350027" cy="347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AF90642-DC6D-7EEE-21CC-670A691897F4}"/>
              </a:ext>
            </a:extLst>
          </p:cNvPr>
          <p:cNvSpPr/>
          <p:nvPr/>
        </p:nvSpPr>
        <p:spPr>
          <a:xfrm rot="2741895">
            <a:off x="2235290" y="2393834"/>
            <a:ext cx="542543" cy="605990"/>
          </a:xfrm>
          <a:prstGeom prst="rightArrow">
            <a:avLst/>
          </a:prstGeom>
          <a:solidFill>
            <a:srgbClr val="F9D7D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5F9670-9F3A-662C-9543-CE4D0F2D1158}"/>
              </a:ext>
            </a:extLst>
          </p:cNvPr>
          <p:cNvSpPr/>
          <p:nvPr/>
        </p:nvSpPr>
        <p:spPr>
          <a:xfrm rot="20953379">
            <a:off x="3219978" y="3250521"/>
            <a:ext cx="3661916" cy="60599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6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B9F-708E-AC89-6EE5-522662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3D92-0F08-EC5A-328A-CB29BC7B193F}"/>
              </a:ext>
            </a:extLst>
          </p:cNvPr>
          <p:cNvSpPr txBox="1"/>
          <p:nvPr/>
        </p:nvSpPr>
        <p:spPr>
          <a:xfrm>
            <a:off x="383603" y="1192295"/>
            <a:ext cx="5167197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0 for each day: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2     for each person p: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3       </a:t>
            </a:r>
            <a:r>
              <a:rPr lang="en-US" dirty="0" err="1">
                <a:latin typeface="Consolas" panose="020B0609020204030204" pitchFamily="49" charset="0"/>
              </a:rPr>
              <a:t>pc.send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p.visits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4   for each location chare lc: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5     for each location l: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6       visits = </a:t>
            </a:r>
            <a:r>
              <a:rPr lang="en-US" dirty="0" err="1">
                <a:latin typeface="Consolas" panose="020B0609020204030204" pitchFamily="49" charset="0"/>
              </a:rPr>
              <a:t>lc.receive</a:t>
            </a:r>
            <a:r>
              <a:rPr lang="en-US" dirty="0">
                <a:latin typeface="Consolas" panose="020B0609020204030204" pitchFamily="49" charset="0"/>
              </a:rPr>
              <a:t>(l)</a:t>
            </a:r>
          </a:p>
          <a:p>
            <a:pPr marL="342887" indent="-342887">
              <a:buAutoNum type="arabicPlain" startAt="7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find_interactions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(visits)</a:t>
            </a:r>
          </a:p>
          <a:p>
            <a:pPr marL="342887" indent="-342887">
              <a:buAutoNum type="arabicPlain" startAt="8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lc.send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342887" indent="-342887">
              <a:buAutoNum type="arabicPlain" startAt="8"/>
            </a:pP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C1F5E-DA07-EA0F-CDA5-7501FB8D6950}"/>
              </a:ext>
            </a:extLst>
          </p:cNvPr>
          <p:cNvCxnSpPr>
            <a:cxnSpLocks/>
          </p:cNvCxnSpPr>
          <p:nvPr/>
        </p:nvCxnSpPr>
        <p:spPr>
          <a:xfrm>
            <a:off x="764955" y="1512251"/>
            <a:ext cx="0" cy="2450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BEC85-B740-2419-19B3-4407CE3BDBCF}"/>
              </a:ext>
            </a:extLst>
          </p:cNvPr>
          <p:cNvCxnSpPr>
            <a:cxnSpLocks/>
          </p:cNvCxnSpPr>
          <p:nvPr/>
        </p:nvCxnSpPr>
        <p:spPr>
          <a:xfrm>
            <a:off x="1019533" y="1844202"/>
            <a:ext cx="0" cy="44686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C21D2-50B6-1572-07A0-6EF6933CA823}"/>
              </a:ext>
            </a:extLst>
          </p:cNvPr>
          <p:cNvCxnSpPr>
            <a:cxnSpLocks/>
          </p:cNvCxnSpPr>
          <p:nvPr/>
        </p:nvCxnSpPr>
        <p:spPr>
          <a:xfrm>
            <a:off x="1019533" y="2720715"/>
            <a:ext cx="0" cy="123426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0B0F26-154F-C539-3E7A-5528854EB4C8}"/>
              </a:ext>
            </a:extLst>
          </p:cNvPr>
          <p:cNvCxnSpPr>
            <a:cxnSpLocks/>
          </p:cNvCxnSpPr>
          <p:nvPr/>
        </p:nvCxnSpPr>
        <p:spPr>
          <a:xfrm>
            <a:off x="1259309" y="2123315"/>
            <a:ext cx="0" cy="1677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B0B5C-7CBB-AD50-1454-6AE6A8A4FD5E}"/>
              </a:ext>
            </a:extLst>
          </p:cNvPr>
          <p:cNvCxnSpPr>
            <a:cxnSpLocks/>
          </p:cNvCxnSpPr>
          <p:nvPr/>
        </p:nvCxnSpPr>
        <p:spPr>
          <a:xfrm>
            <a:off x="1259309" y="2949141"/>
            <a:ext cx="0" cy="10058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8CD5E0-648C-41AD-299F-45353F8A7410}"/>
              </a:ext>
            </a:extLst>
          </p:cNvPr>
          <p:cNvGrpSpPr/>
          <p:nvPr/>
        </p:nvGrpSpPr>
        <p:grpSpPr>
          <a:xfrm>
            <a:off x="5256929" y="1931123"/>
            <a:ext cx="519516" cy="2127717"/>
            <a:chOff x="5334000" y="1441520"/>
            <a:chExt cx="519516" cy="21277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9C345-9BA4-A840-8749-996BC25445A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441520"/>
              <a:ext cx="0" cy="212771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82396D-B0EE-A2CB-1F12-FCCE62A69B73}"/>
                </a:ext>
              </a:extLst>
            </p:cNvPr>
            <p:cNvCxnSpPr>
              <a:cxnSpLocks/>
            </p:cNvCxnSpPr>
            <p:nvPr/>
          </p:nvCxnSpPr>
          <p:spPr>
            <a:xfrm>
              <a:off x="5591538" y="1716074"/>
              <a:ext cx="0" cy="18438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5559DE-7528-BDE1-0DEB-DB9C3A5F64B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195" y="2065972"/>
              <a:ext cx="0" cy="167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C8C31-8664-0573-70BB-13B37A39B74B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16" y="2562282"/>
              <a:ext cx="0" cy="9976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17DBA-B2D0-0FEC-81F8-9C4D4AA591E2}"/>
              </a:ext>
            </a:extLst>
          </p:cNvPr>
          <p:cNvCxnSpPr>
            <a:cxnSpLocks/>
          </p:cNvCxnSpPr>
          <p:nvPr/>
        </p:nvCxnSpPr>
        <p:spPr>
          <a:xfrm>
            <a:off x="916853" y="2406597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70C4E-0F70-86F7-9B84-4974AAA5EFF6}"/>
              </a:ext>
            </a:extLst>
          </p:cNvPr>
          <p:cNvCxnSpPr>
            <a:cxnSpLocks/>
          </p:cNvCxnSpPr>
          <p:nvPr/>
        </p:nvCxnSpPr>
        <p:spPr>
          <a:xfrm>
            <a:off x="914400" y="4087368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046CD-F171-D98B-19A7-2FEF42BF3324}"/>
              </a:ext>
            </a:extLst>
          </p:cNvPr>
          <p:cNvSpPr/>
          <p:nvPr/>
        </p:nvSpPr>
        <p:spPr>
          <a:xfrm>
            <a:off x="228600" y="971551"/>
            <a:ext cx="5334000" cy="31158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B9E5A-DDFE-BF47-1303-AC3FF181EA65}"/>
              </a:ext>
            </a:extLst>
          </p:cNvPr>
          <p:cNvSpPr txBox="1"/>
          <p:nvPr/>
        </p:nvSpPr>
        <p:spPr>
          <a:xfrm>
            <a:off x="4604657" y="16276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9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10    for each person p: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11      if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p.is_infected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12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13      else: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14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pc.receive</a:t>
            </a:r>
            <a:r>
              <a:rPr lang="en-US" dirty="0">
                <a:latin typeface="Consolas" panose="020B0609020204030204" pitchFamily="49" charset="0"/>
              </a:rPr>
              <a:t>(p)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15        infected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processs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16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(infected)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E50E2-E25C-712D-9BA2-37B54B348BFF}"/>
              </a:ext>
            </a:extLst>
          </p:cNvPr>
          <p:cNvCxnSpPr>
            <a:cxnSpLocks/>
          </p:cNvCxnSpPr>
          <p:nvPr/>
        </p:nvCxnSpPr>
        <p:spPr>
          <a:xfrm>
            <a:off x="5138057" y="1665529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6E9F99-4699-9A42-7962-26A4AED175A6}"/>
              </a:ext>
            </a:extLst>
          </p:cNvPr>
          <p:cNvCxnSpPr>
            <a:cxnSpLocks/>
          </p:cNvCxnSpPr>
          <p:nvPr/>
        </p:nvCxnSpPr>
        <p:spPr>
          <a:xfrm>
            <a:off x="5047488" y="1723845"/>
            <a:ext cx="0" cy="2331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3DBE97-7D9B-EF10-CFCB-22BE388C3F79}"/>
              </a:ext>
            </a:extLst>
          </p:cNvPr>
          <p:cNvSpPr txBox="1"/>
          <p:nvPr/>
        </p:nvSpPr>
        <p:spPr>
          <a:xfrm>
            <a:off x="28076" y="2168739"/>
            <a:ext cx="882623" cy="510778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QD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41815-5422-E763-A04B-B1E172911B4B}"/>
              </a:ext>
            </a:extLst>
          </p:cNvPr>
          <p:cNvSpPr txBox="1"/>
          <p:nvPr/>
        </p:nvSpPr>
        <p:spPr>
          <a:xfrm>
            <a:off x="30238" y="3794274"/>
            <a:ext cx="882623" cy="510778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QD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BDFAD-C02E-57F6-643D-6B31BA60A673}"/>
              </a:ext>
            </a:extLst>
          </p:cNvPr>
          <p:cNvSpPr txBox="1"/>
          <p:nvPr/>
        </p:nvSpPr>
        <p:spPr>
          <a:xfrm>
            <a:off x="4259942" y="1441948"/>
            <a:ext cx="882623" cy="510778"/>
          </a:xfrm>
          <a:prstGeom prst="flowChartAlternateProcess">
            <a:avLst/>
          </a:prstGeom>
          <a:solidFill>
            <a:srgbClr val="FFFFFE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QD</a:t>
            </a:r>
          </a:p>
        </p:txBody>
      </p:sp>
    </p:spTree>
    <p:extLst>
      <p:ext uri="{BB962C8B-B14F-4D97-AF65-F5344CB8AC3E}">
        <p14:creationId xmlns:p14="http://schemas.microsoft.com/office/powerpoint/2010/main" val="382846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B9F-708E-AC89-6EE5-522662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3D92-0F08-EC5A-328A-CB29BC7B193F}"/>
              </a:ext>
            </a:extLst>
          </p:cNvPr>
          <p:cNvSpPr txBox="1"/>
          <p:nvPr/>
        </p:nvSpPr>
        <p:spPr>
          <a:xfrm>
            <a:off x="383603" y="1192295"/>
            <a:ext cx="5167197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0 for each day: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2     for each person p: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3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pc.send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p.visits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4   for each location chare lc: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5     for each location l: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6       visits =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lc.receive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(l)</a:t>
            </a:r>
          </a:p>
          <a:p>
            <a:pPr marL="342887" indent="-342887">
              <a:buAutoNum type="arabicPlain" startAt="7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find_interactions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(visits)</a:t>
            </a:r>
          </a:p>
          <a:p>
            <a:pPr marL="342887" indent="-342887">
              <a:buAutoNum type="arabicPlain" startAt="8"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lc.send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342887" indent="-342887">
              <a:buAutoNum type="arabicPlain" startAt="8"/>
            </a:pP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C1F5E-DA07-EA0F-CDA5-7501FB8D6950}"/>
              </a:ext>
            </a:extLst>
          </p:cNvPr>
          <p:cNvCxnSpPr>
            <a:cxnSpLocks/>
          </p:cNvCxnSpPr>
          <p:nvPr/>
        </p:nvCxnSpPr>
        <p:spPr>
          <a:xfrm>
            <a:off x="764955" y="1512251"/>
            <a:ext cx="0" cy="2450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BEC85-B740-2419-19B3-4407CE3BDBCF}"/>
              </a:ext>
            </a:extLst>
          </p:cNvPr>
          <p:cNvCxnSpPr>
            <a:cxnSpLocks/>
          </p:cNvCxnSpPr>
          <p:nvPr/>
        </p:nvCxnSpPr>
        <p:spPr>
          <a:xfrm>
            <a:off x="1019533" y="1844202"/>
            <a:ext cx="0" cy="44686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C21D2-50B6-1572-07A0-6EF6933CA823}"/>
              </a:ext>
            </a:extLst>
          </p:cNvPr>
          <p:cNvCxnSpPr>
            <a:cxnSpLocks/>
          </p:cNvCxnSpPr>
          <p:nvPr/>
        </p:nvCxnSpPr>
        <p:spPr>
          <a:xfrm>
            <a:off x="1019533" y="2720715"/>
            <a:ext cx="0" cy="123426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0B0F26-154F-C539-3E7A-5528854EB4C8}"/>
              </a:ext>
            </a:extLst>
          </p:cNvPr>
          <p:cNvCxnSpPr>
            <a:cxnSpLocks/>
          </p:cNvCxnSpPr>
          <p:nvPr/>
        </p:nvCxnSpPr>
        <p:spPr>
          <a:xfrm>
            <a:off x="1259309" y="2123315"/>
            <a:ext cx="0" cy="1677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B0B5C-7CBB-AD50-1454-6AE6A8A4FD5E}"/>
              </a:ext>
            </a:extLst>
          </p:cNvPr>
          <p:cNvCxnSpPr>
            <a:cxnSpLocks/>
          </p:cNvCxnSpPr>
          <p:nvPr/>
        </p:nvCxnSpPr>
        <p:spPr>
          <a:xfrm>
            <a:off x="1259309" y="2949141"/>
            <a:ext cx="0" cy="10058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8CD5E0-648C-41AD-299F-45353F8A7410}"/>
              </a:ext>
            </a:extLst>
          </p:cNvPr>
          <p:cNvGrpSpPr/>
          <p:nvPr/>
        </p:nvGrpSpPr>
        <p:grpSpPr>
          <a:xfrm>
            <a:off x="5256929" y="1931123"/>
            <a:ext cx="519516" cy="2127717"/>
            <a:chOff x="5334000" y="1441520"/>
            <a:chExt cx="519516" cy="21277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89C345-9BA4-A840-8749-996BC25445A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441520"/>
              <a:ext cx="0" cy="212771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82396D-B0EE-A2CB-1F12-FCCE62A69B73}"/>
                </a:ext>
              </a:extLst>
            </p:cNvPr>
            <p:cNvCxnSpPr>
              <a:cxnSpLocks/>
            </p:cNvCxnSpPr>
            <p:nvPr/>
          </p:nvCxnSpPr>
          <p:spPr>
            <a:xfrm>
              <a:off x="5591538" y="1716074"/>
              <a:ext cx="0" cy="18438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5559DE-7528-BDE1-0DEB-DB9C3A5F64B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195" y="2065972"/>
              <a:ext cx="0" cy="167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C8C31-8664-0573-70BB-13B37A39B74B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16" y="2562282"/>
              <a:ext cx="0" cy="9976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517DBA-B2D0-0FEC-81F8-9C4D4AA591E2}"/>
              </a:ext>
            </a:extLst>
          </p:cNvPr>
          <p:cNvCxnSpPr>
            <a:cxnSpLocks/>
          </p:cNvCxnSpPr>
          <p:nvPr/>
        </p:nvCxnSpPr>
        <p:spPr>
          <a:xfrm>
            <a:off x="916853" y="2406597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70C4E-0F70-86F7-9B84-4974AAA5EFF6}"/>
              </a:ext>
            </a:extLst>
          </p:cNvPr>
          <p:cNvCxnSpPr>
            <a:cxnSpLocks/>
          </p:cNvCxnSpPr>
          <p:nvPr/>
        </p:nvCxnSpPr>
        <p:spPr>
          <a:xfrm>
            <a:off x="914400" y="4087368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046CD-F171-D98B-19A7-2FEF42BF3324}"/>
              </a:ext>
            </a:extLst>
          </p:cNvPr>
          <p:cNvSpPr/>
          <p:nvPr/>
        </p:nvSpPr>
        <p:spPr>
          <a:xfrm>
            <a:off x="228600" y="971551"/>
            <a:ext cx="5334000" cy="31158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AB9E5A-DDFE-BF47-1303-AC3FF181EA65}"/>
              </a:ext>
            </a:extLst>
          </p:cNvPr>
          <p:cNvSpPr txBox="1"/>
          <p:nvPr/>
        </p:nvSpPr>
        <p:spPr>
          <a:xfrm>
            <a:off x="4604657" y="16276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9   for each people chare pc: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10    for each person p: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11      if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p.is_infected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12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13      else: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14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pc.receive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(p)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15        infected =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processs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intrs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16       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p.update_state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</a:rPr>
              <a:t>(infected)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E50E2-E25C-712D-9BA2-37B54B348BFF}"/>
              </a:ext>
            </a:extLst>
          </p:cNvPr>
          <p:cNvCxnSpPr>
            <a:cxnSpLocks/>
          </p:cNvCxnSpPr>
          <p:nvPr/>
        </p:nvCxnSpPr>
        <p:spPr>
          <a:xfrm>
            <a:off x="5138057" y="1665529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6E9F99-4699-9A42-7962-26A4AED175A6}"/>
              </a:ext>
            </a:extLst>
          </p:cNvPr>
          <p:cNvCxnSpPr>
            <a:cxnSpLocks/>
          </p:cNvCxnSpPr>
          <p:nvPr/>
        </p:nvCxnSpPr>
        <p:spPr>
          <a:xfrm>
            <a:off x="5047488" y="1723845"/>
            <a:ext cx="0" cy="2331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7A36CBA-42BE-A44B-C879-04ACFB08722C}"/>
              </a:ext>
            </a:extLst>
          </p:cNvPr>
          <p:cNvSpPr/>
          <p:nvPr/>
        </p:nvSpPr>
        <p:spPr>
          <a:xfrm>
            <a:off x="540737" y="1893291"/>
            <a:ext cx="350027" cy="348684"/>
          </a:xfrm>
          <a:prstGeom prst="rect">
            <a:avLst/>
          </a:prstGeom>
          <a:solidFill>
            <a:srgbClr val="F9D7D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EB23-2E96-9044-EB50-43948ABD45C5}"/>
              </a:ext>
            </a:extLst>
          </p:cNvPr>
          <p:cNvSpPr/>
          <p:nvPr/>
        </p:nvSpPr>
        <p:spPr>
          <a:xfrm>
            <a:off x="4778133" y="2817772"/>
            <a:ext cx="350027" cy="347472"/>
          </a:xfrm>
          <a:prstGeom prst="rect">
            <a:avLst/>
          </a:prstGeom>
          <a:solidFill>
            <a:srgbClr val="F9D7D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02AC9-F4B2-BEA5-F094-442179EA3AD1}"/>
              </a:ext>
            </a:extLst>
          </p:cNvPr>
          <p:cNvSpPr/>
          <p:nvPr/>
        </p:nvSpPr>
        <p:spPr>
          <a:xfrm>
            <a:off x="566826" y="3127596"/>
            <a:ext cx="350027" cy="347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3815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2672-AFAF-88DF-897A-4D359D9C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53B9-23B5-4574-7018-3AE5FBB37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We perform three experiments: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b="1" i="1" dirty="0"/>
              <a:t>strong scaling </a:t>
            </a:r>
            <a:r>
              <a:rPr lang="en-US" dirty="0"/>
              <a:t>studies, on Cori at NERSC and Theta at ALCF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b="1" i="1" dirty="0"/>
              <a:t>intervention</a:t>
            </a:r>
            <a:r>
              <a:rPr lang="en-US" dirty="0"/>
              <a:t> case study on self-isolation, with varying levels of compliance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5CAD25-30E6-8A19-ECD5-A49FDA4BAB0D}"/>
              </a:ext>
            </a:extLst>
          </p:cNvPr>
          <p:cNvGrpSpPr/>
          <p:nvPr/>
        </p:nvGrpSpPr>
        <p:grpSpPr>
          <a:xfrm>
            <a:off x="3581400" y="1180320"/>
            <a:ext cx="5267327" cy="1160299"/>
            <a:chOff x="32075543" y="6852031"/>
            <a:chExt cx="6219826" cy="11273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744411-5ECB-FE8E-0F2E-1A143DE5E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75543" y="6852031"/>
              <a:ext cx="6219826" cy="8096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724B3-9AE0-7CEF-9A40-BD66B6D6E419}"/>
                </a:ext>
              </a:extLst>
            </p:cNvPr>
            <p:cNvSpPr txBox="1"/>
            <p:nvPr/>
          </p:nvSpPr>
          <p:spPr>
            <a:xfrm>
              <a:off x="32975337" y="7610022"/>
              <a:ext cx="5283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entury Gothic" panose="020B0502020202020204" pitchFamily="34" charset="0"/>
                </a:rPr>
                <a:t>Systems used for experiments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25611-B136-5484-BA96-89B4D253B0D8}"/>
              </a:ext>
            </a:extLst>
          </p:cNvPr>
          <p:cNvGrpSpPr/>
          <p:nvPr/>
        </p:nvGrpSpPr>
        <p:grpSpPr>
          <a:xfrm>
            <a:off x="4533901" y="3050517"/>
            <a:ext cx="4314826" cy="1562169"/>
            <a:chOff x="38293940" y="6796652"/>
            <a:chExt cx="4314826" cy="15621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826925-4FA0-9BA0-0E93-0F5893942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93940" y="6796652"/>
              <a:ext cx="4314826" cy="12573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593048-6240-E9BF-1A76-8A344C559C73}"/>
                </a:ext>
              </a:extLst>
            </p:cNvPr>
            <p:cNvSpPr txBox="1"/>
            <p:nvPr/>
          </p:nvSpPr>
          <p:spPr>
            <a:xfrm>
              <a:off x="38450493" y="7989489"/>
              <a:ext cx="4158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entury Gothic" panose="020B0502020202020204" pitchFamily="34" charset="0"/>
                </a:rPr>
                <a:t>Datasets used for experiments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55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92C4-6E52-E4CB-C0E8-BAA3E6F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SMP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C2E449-55D8-2F34-B127-0A9A9A717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2667000" cy="3394472"/>
          </a:xfrm>
        </p:spPr>
        <p:txBody>
          <a:bodyPr>
            <a:normAutofit/>
          </a:bodyPr>
          <a:lstStyle/>
          <a:p>
            <a:r>
              <a:rPr lang="en-US" dirty="0"/>
              <a:t>Before doing scaling runs we tested several SMP configurations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BBD811-C239-327B-F7F5-7BCBC97EF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4"/>
          <a:stretch/>
        </p:blipFill>
        <p:spPr>
          <a:xfrm>
            <a:off x="3124200" y="1200150"/>
            <a:ext cx="5638800" cy="33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82E8-3943-C441-692A-201CF05F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6B98-1AF9-C5EB-1498-C7EC991F0B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</a:t>
            </a:r>
            <a:r>
              <a:rPr lang="en-US" b="1" dirty="0"/>
              <a:t>Theta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Full-US dataset scales linearly up to 32K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California and Maryland datasets only scale linearly up to 8K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Speedup of ~40.81 on the CA dataset on 8k cores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A7AA3-F31D-C47D-E2DC-B99DB0F7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1600"/>
            <a:ext cx="4328455" cy="3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82E8-3943-C441-692A-201CF05F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6B98-1AF9-C5EB-1498-C7EC991F0B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</a:t>
            </a:r>
            <a:r>
              <a:rPr lang="en-US" b="1" dirty="0"/>
              <a:t>Cori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Speedup of ~28 on the CA dataset on 4k cores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D2802-9878-2C35-F626-5502B371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1600"/>
            <a:ext cx="4295637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3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82E8-3943-C441-692A-201CF05F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6B98-1AF9-C5EB-1498-C7EC991F0B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</a:t>
            </a:r>
            <a:r>
              <a:rPr lang="en-US" dirty="0"/>
              <a:t>: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Infections are reduced the more people follow the self-isolation intervention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C8FB8-4263-D054-6DA8-47B4E9B3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71777"/>
            <a:ext cx="4572000" cy="26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7780-FAC4-6A50-ADEB-09209A6F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Conclusions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6CBD01-D0CA-C739-6A69-5D028767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show that </a:t>
            </a:r>
            <a:r>
              <a:rPr lang="en-US" dirty="0" err="1"/>
              <a:t>Loimos</a:t>
            </a:r>
            <a:r>
              <a:rPr lang="en-US" dirty="0"/>
              <a:t> can:</a:t>
            </a:r>
          </a:p>
          <a:p>
            <a:pPr marL="347663" indent="-347663">
              <a:buSzPct val="100000"/>
              <a:buAutoNum type="arabicPeriod"/>
            </a:pPr>
            <a:r>
              <a:rPr lang="en-US" sz="2400" dirty="0"/>
              <a:t>Efficiently utilize resources on the NERSC Cori and ALCF Theta machines </a:t>
            </a:r>
          </a:p>
          <a:p>
            <a:pPr marL="342887" indent="-342887">
              <a:buSzPct val="100000"/>
              <a:buAutoNum type="arabicPeriod"/>
            </a:pPr>
            <a:r>
              <a:rPr lang="en-US" sz="2400" dirty="0"/>
              <a:t>Model the impact of interventions on a population of interest</a:t>
            </a:r>
          </a:p>
        </p:txBody>
      </p:sp>
    </p:spTree>
    <p:extLst>
      <p:ext uri="{BB962C8B-B14F-4D97-AF65-F5344CB8AC3E}">
        <p14:creationId xmlns:p14="http://schemas.microsoft.com/office/powerpoint/2010/main" val="377789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B24B-0A71-892E-066C-F383C6DA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C268-C74A-140D-64E6-ED3885FA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Reproduce scaling results using real state-level datasets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Combine real state-level population datasets into full-US dataset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Implement graph-based static load balancing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Investigate influence of social contact graph characteristics on performance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80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1B35-63E1-2E48-9F21-6063C47E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E2AC-1D7C-9649-8376-01CB5259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infectious disease model needs to:</a:t>
            </a:r>
          </a:p>
          <a:p>
            <a:pPr marL="685800" lvl="1" indent="-338138">
              <a:buFont typeface="+mj-lt"/>
              <a:buAutoNum type="arabicPeriod"/>
            </a:pPr>
            <a:r>
              <a:rPr lang="en-US" dirty="0"/>
              <a:t>Simulate large populations</a:t>
            </a:r>
          </a:p>
          <a:p>
            <a:pPr marL="685800" lvl="1" indent="-338138">
              <a:buFont typeface="+mj-lt"/>
              <a:buAutoNum type="arabicPeriod"/>
            </a:pPr>
            <a:r>
              <a:rPr lang="en-US" dirty="0"/>
              <a:t>Handle flexible interventions</a:t>
            </a:r>
          </a:p>
          <a:p>
            <a:pPr marL="685800" lvl="1" indent="-338138">
              <a:buFont typeface="+mj-lt"/>
              <a:buAutoNum type="arabicPeriod"/>
            </a:pPr>
            <a:r>
              <a:rPr lang="en-US" dirty="0"/>
              <a:t>Account for uncertainty with large numbers of replicates</a:t>
            </a:r>
          </a:p>
          <a:p>
            <a:pPr marL="685800" lvl="1" indent="-338138">
              <a:buFont typeface="+mj-lt"/>
              <a:buAutoNum type="arabicPeriod"/>
            </a:pPr>
            <a:r>
              <a:rPr lang="en-US" dirty="0"/>
              <a:t>Do all the above while maintaining a quick turn-around time (~1 day)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14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B24B-0A71-892E-066C-F383C6DA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C268-C74A-140D-64E6-ED3885FA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Implement arbitrary intervention model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Validate simulation output against related application results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2400" dirty="0"/>
              <a:t>Compare simulation output with real-world case data</a:t>
            </a:r>
          </a:p>
        </p:txBody>
      </p:sp>
    </p:spTree>
    <p:extLst>
      <p:ext uri="{BB962C8B-B14F-4D97-AF65-F5344CB8AC3E}">
        <p14:creationId xmlns:p14="http://schemas.microsoft.com/office/powerpoint/2010/main" val="413679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62FCB9-57B2-336A-3DDE-83A3EB24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CE0E98-C911-81B0-CF01-AF9DE768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[1] </a:t>
            </a:r>
            <a:r>
              <a:rPr lang="en-US" sz="2400" dirty="0"/>
              <a:t>Jones, K. E., Patel, N. G., Levy, M. A., </a:t>
            </a:r>
            <a:r>
              <a:rPr lang="en-US" sz="2400" dirty="0" err="1"/>
              <a:t>Storeygard</a:t>
            </a:r>
            <a:r>
              <a:rPr lang="en-US" sz="2400" dirty="0"/>
              <a:t>, A., Balk, D., </a:t>
            </a:r>
            <a:r>
              <a:rPr lang="en-US" sz="2400" dirty="0" err="1"/>
              <a:t>Gittleman</a:t>
            </a:r>
            <a:r>
              <a:rPr lang="en-US" sz="2400" dirty="0"/>
              <a:t>, J. L., &amp; </a:t>
            </a:r>
            <a:r>
              <a:rPr lang="en-US" sz="2400" dirty="0" err="1"/>
              <a:t>Daszak</a:t>
            </a:r>
            <a:r>
              <a:rPr lang="en-US" sz="2400" dirty="0"/>
              <a:t>, P. (2008). Global trends in emerging infectious diseases. </a:t>
            </a:r>
            <a:r>
              <a:rPr lang="en-US" sz="2400" i="1" dirty="0"/>
              <a:t>Nature</a:t>
            </a:r>
            <a:r>
              <a:rPr lang="en-US" sz="2400" dirty="0"/>
              <a:t>, </a:t>
            </a:r>
            <a:r>
              <a:rPr lang="en-US" sz="2400" i="1" dirty="0"/>
              <a:t>451</a:t>
            </a:r>
            <a:r>
              <a:rPr lang="en-US" sz="2400" dirty="0"/>
              <a:t>(7181), 990–993.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https://doi.org/10.1038/nature06536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Joy Kitson</a:t>
            </a:r>
          </a:p>
          <a:p>
            <a:r>
              <a:rPr lang="en-US" b="0" dirty="0">
                <a:latin typeface="Century Gothic" panose="020B0502020202020204" pitchFamily="34" charset="0"/>
              </a:rPr>
              <a:t>College Park, MD</a:t>
            </a:r>
          </a:p>
          <a:p>
            <a:r>
              <a:rPr lang="en-US" b="0" dirty="0">
                <a:latin typeface="Century Gothic" panose="020B0502020202020204" pitchFamily="34" charset="0"/>
              </a:rPr>
              <a:t>jkitson@umd.edu</a:t>
            </a:r>
          </a:p>
        </p:txBody>
      </p:sp>
    </p:spTree>
    <p:extLst>
      <p:ext uri="{BB962C8B-B14F-4D97-AF65-F5344CB8AC3E}">
        <p14:creationId xmlns:p14="http://schemas.microsoft.com/office/powerpoint/2010/main" val="366503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4D02-CC23-63AA-22EB-AA8035A7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1C20-49E1-21C9-238D-83B7A827A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Loimos</a:t>
            </a:r>
            <a:r>
              <a:rPr lang="en-US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an </a:t>
            </a:r>
            <a:r>
              <a:rPr lang="en-US" sz="2400" b="1" i="1" dirty="0"/>
              <a:t>agent-based model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behavior of each person is modeled directly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Operates on a </a:t>
            </a:r>
            <a:r>
              <a:rPr lang="en-US" sz="2400" b="1" i="1" dirty="0"/>
              <a:t>people-location</a:t>
            </a:r>
            <a:r>
              <a:rPr lang="en-US" sz="2400" dirty="0"/>
              <a:t> graph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People visit locations, where they can infect – or be infected by – other people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Interventions can directly modify those visits</a:t>
            </a:r>
          </a:p>
        </p:txBody>
      </p:sp>
    </p:spTree>
    <p:extLst>
      <p:ext uri="{BB962C8B-B14F-4D97-AF65-F5344CB8AC3E}">
        <p14:creationId xmlns:p14="http://schemas.microsoft.com/office/powerpoint/2010/main" val="11199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2E0-E294-233E-8291-73FF12A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Infections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D1B0342-7671-559E-2C0A-CF684F17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person has a daily </a:t>
            </a:r>
            <a:r>
              <a:rPr lang="en-US" b="1" i="1" dirty="0"/>
              <a:t>visit schedule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Repeats 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Specifies location, start and end times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9958D7F-5D90-71EA-2B27-E0C5DE94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3229"/>
            <a:ext cx="3399591" cy="35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7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2E0-E294-233E-8291-73FF12A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Infections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D1B0342-7671-559E-2C0A-CF684F17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day, each location…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Receives a list of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Processes their 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arrivals</a:t>
            </a:r>
            <a:r>
              <a:rPr lang="en-US" sz="2400" dirty="0"/>
              <a:t> and </a:t>
            </a:r>
            <a:r>
              <a:rPr lang="en-US" sz="2400" b="1" dirty="0"/>
              <a:t>departures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Calculates the likelihood of infections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E441B3B-22B1-5790-AEEF-937686F2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3229"/>
            <a:ext cx="3429000" cy="35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2E0-E294-233E-8291-73FF12A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Infections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D1B0342-7671-559E-2C0A-CF684F17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day, each location…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Receives a list of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Processes their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+mj-lt"/>
              </a:rPr>
              <a:t>arrivals</a:t>
            </a: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</a:rPr>
              <a:t>departures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Calculates the likelihood of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EE77F17-3122-D428-32EA-C2C05C96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14" y="1688486"/>
            <a:ext cx="4495800" cy="2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2E0-E294-233E-8291-73FF12A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Infections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D1B0342-7671-559E-2C0A-CF684F17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day, each location…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Receives a list of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Processes their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+mj-lt"/>
              </a:rPr>
              <a:t>arrivals</a:t>
            </a: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</a:rPr>
              <a:t>departures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Calculates the likelihood of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EE77F17-3122-D428-32EA-C2C05C96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00"/>
          <a:stretch/>
        </p:blipFill>
        <p:spPr>
          <a:xfrm>
            <a:off x="4484914" y="1688486"/>
            <a:ext cx="2144486" cy="2279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25739-2338-94D6-EA3D-0077ACF6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49394" r="1453"/>
          <a:stretch/>
        </p:blipFill>
        <p:spPr>
          <a:xfrm>
            <a:off x="6705600" y="1688486"/>
            <a:ext cx="2209800" cy="227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55343-76E0-6706-9F13-B75265D13747}"/>
              </a:ext>
            </a:extLst>
          </p:cNvPr>
          <p:cNvSpPr txBox="1"/>
          <p:nvPr/>
        </p:nvSpPr>
        <p:spPr>
          <a:xfrm>
            <a:off x="6629400" y="1428750"/>
            <a:ext cx="2209800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Infectious people </a:t>
            </a:r>
            <a:r>
              <a:rPr lang="en-US" sz="2000" dirty="0">
                <a:latin typeface="Century Gothic" panose="020B0502020202020204" pitchFamily="34" charset="0"/>
              </a:rPr>
              <a:t>have a chance of infecting each </a:t>
            </a:r>
            <a:r>
              <a:rPr lang="en-US" sz="2000" b="1" dirty="0">
                <a:latin typeface="Century Gothic" panose="020B0502020202020204" pitchFamily="34" charset="0"/>
              </a:rPr>
              <a:t>susceptible person </a:t>
            </a:r>
            <a:r>
              <a:rPr lang="en-US" sz="2000" dirty="0">
                <a:latin typeface="Century Gothic" panose="020B0502020202020204" pitchFamily="34" charset="0"/>
              </a:rPr>
              <a:t>at the location when they leave</a:t>
            </a:r>
          </a:p>
        </p:txBody>
      </p:sp>
    </p:spTree>
    <p:extLst>
      <p:ext uri="{BB962C8B-B14F-4D97-AF65-F5344CB8AC3E}">
        <p14:creationId xmlns:p14="http://schemas.microsoft.com/office/powerpoint/2010/main" val="302184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2E0-E294-233E-8291-73FF12A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Infections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D1B0342-7671-559E-2C0A-CF684F17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day, each location…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Receives a list of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Processes their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+mj-lt"/>
              </a:rPr>
              <a:t>arrivals</a:t>
            </a:r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bg1">
                    <a:lumMod val="90000"/>
                  </a:schemeClr>
                </a:solidFill>
              </a:rPr>
              <a:t>departures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Calculates the likelihood of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EE77F17-3122-D428-32EA-C2C05C96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00"/>
          <a:stretch/>
        </p:blipFill>
        <p:spPr>
          <a:xfrm>
            <a:off x="4484914" y="1688486"/>
            <a:ext cx="2144486" cy="2279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25739-2338-94D6-EA3D-0077ACF6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394" r="1453"/>
          <a:stretch/>
        </p:blipFill>
        <p:spPr>
          <a:xfrm>
            <a:off x="6705600" y="1688486"/>
            <a:ext cx="2209800" cy="227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55343-76E0-6706-9F13-B75265D13747}"/>
              </a:ext>
            </a:extLst>
          </p:cNvPr>
          <p:cNvSpPr txBox="1"/>
          <p:nvPr/>
        </p:nvSpPr>
        <p:spPr>
          <a:xfrm>
            <a:off x="4408714" y="1397003"/>
            <a:ext cx="220980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Century Gothic" panose="020B0502020202020204" pitchFamily="34" charset="0"/>
              </a:rPr>
              <a:t>Susceptible people </a:t>
            </a:r>
            <a:r>
              <a:rPr lang="en-US" sz="2000" dirty="0">
                <a:latin typeface="Century Gothic" panose="020B0502020202020204" pitchFamily="34" charset="0"/>
              </a:rPr>
              <a:t>have a change of being infected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by each </a:t>
            </a:r>
            <a:r>
              <a:rPr lang="en-US" sz="2000" b="1" dirty="0">
                <a:solidFill>
                  <a:srgbClr val="C4220D"/>
                </a:solidFill>
                <a:latin typeface="Century Gothic" panose="020B0502020202020204" pitchFamily="34" charset="0"/>
              </a:rPr>
              <a:t>infectious person </a:t>
            </a:r>
            <a:r>
              <a:rPr lang="en-US" sz="2000" dirty="0">
                <a:latin typeface="Century Gothic" panose="020B0502020202020204" pitchFamily="34" charset="0"/>
              </a:rPr>
              <a:t>at the location when they leave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7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D - colors">
      <a:dk1>
        <a:srgbClr val="2A2F30"/>
      </a:dk1>
      <a:lt1>
        <a:srgbClr val="F4F1F1"/>
      </a:lt1>
      <a:dk2>
        <a:srgbClr val="2A2F30"/>
      </a:dk2>
      <a:lt2>
        <a:srgbClr val="FFFFFE"/>
      </a:lt2>
      <a:accent1>
        <a:srgbClr val="C30A29"/>
      </a:accent1>
      <a:accent2>
        <a:srgbClr val="F9C51A"/>
      </a:accent2>
      <a:accent3>
        <a:srgbClr val="E68320"/>
      </a:accent3>
      <a:accent4>
        <a:srgbClr val="4070FF"/>
      </a:accent4>
      <a:accent5>
        <a:srgbClr val="60E653"/>
      </a:accent5>
      <a:accent6>
        <a:srgbClr val="2DE6C6"/>
      </a:accent6>
      <a:hlink>
        <a:srgbClr val="C30A29"/>
      </a:hlink>
      <a:folHlink>
        <a:srgbClr val="6F75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D_Template_withShell-16x9" id="{EC53FDB2-E874-9C43-B5D9-04E7CB19D5B9}" vid="{02E53BD3-946B-1141-980A-5F80FDDFB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UMD_Template_withShell-16x9 (3) (1)</Template>
  <TotalTime>295</TotalTime>
  <Words>1507</Words>
  <Application>Microsoft Office PowerPoint</Application>
  <PresentationFormat>On-screen Show (16:9)</PresentationFormat>
  <Paragraphs>241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Consolas</vt:lpstr>
      <vt:lpstr>DIN Alternate</vt:lpstr>
      <vt:lpstr>Office Theme</vt:lpstr>
      <vt:lpstr>A Large-Scale Epidemic Simulation Framework for Realistic Social Contact Networks</vt:lpstr>
      <vt:lpstr>Motivation</vt:lpstr>
      <vt:lpstr>Overview</vt:lpstr>
      <vt:lpstr>Overview</vt:lpstr>
      <vt:lpstr>Modeling Infections</vt:lpstr>
      <vt:lpstr>Modeling Infections</vt:lpstr>
      <vt:lpstr>Modeling Infections</vt:lpstr>
      <vt:lpstr>Modeling Infections</vt:lpstr>
      <vt:lpstr>Modeling Infections</vt:lpstr>
      <vt:lpstr>Disease Model</vt:lpstr>
      <vt:lpstr>Disease Model</vt:lpstr>
      <vt:lpstr>Disease Model</vt:lpstr>
      <vt:lpstr>Disease Model</vt:lpstr>
      <vt:lpstr>Disease Model</vt:lpstr>
      <vt:lpstr>Implementation</vt:lpstr>
      <vt:lpstr>Implementation</vt:lpstr>
      <vt:lpstr>Implementation</vt:lpstr>
      <vt:lpstr>Algorithm</vt:lpstr>
      <vt:lpstr>Algorithm</vt:lpstr>
      <vt:lpstr>Algorithm</vt:lpstr>
      <vt:lpstr>Algorithm</vt:lpstr>
      <vt:lpstr>Algorithm</vt:lpstr>
      <vt:lpstr>Experimental Design</vt:lpstr>
      <vt:lpstr>Tuning SMP</vt:lpstr>
      <vt:lpstr>Results</vt:lpstr>
      <vt:lpstr>Results</vt:lpstr>
      <vt:lpstr>Results</vt:lpstr>
      <vt:lpstr>Conclusions</vt:lpstr>
      <vt:lpstr>Future Work</vt:lpstr>
      <vt:lpstr>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Microsoft Office User</dc:creator>
  <cp:lastModifiedBy>Joy Kitson</cp:lastModifiedBy>
  <cp:revision>13</cp:revision>
  <dcterms:created xsi:type="dcterms:W3CDTF">2018-08-20T13:47:06Z</dcterms:created>
  <dcterms:modified xsi:type="dcterms:W3CDTF">2022-10-19T13:38:50Z</dcterms:modified>
</cp:coreProperties>
</file>